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Canva Sans Bold" charset="1" panose="020B0803030501040103"/>
      <p:regular r:id="rId24"/>
    </p:embeddedFont>
    <p:embeddedFont>
      <p:font typeface="Canva Sans" charset="1" panose="020B0503030501040103"/>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embeddings/oleObject1.bin" Type="http://schemas.openxmlformats.org/officeDocument/2006/relationships/oleObjec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6823" y="1028700"/>
            <a:ext cx="7622291" cy="7622291"/>
          </a:xfrm>
          <a:custGeom>
            <a:avLst/>
            <a:gdLst/>
            <a:ahLst/>
            <a:cxnLst/>
            <a:rect r="r" b="b" t="t" l="l"/>
            <a:pathLst>
              <a:path h="7622291" w="7622291">
                <a:moveTo>
                  <a:pt x="0" y="0"/>
                </a:moveTo>
                <a:lnTo>
                  <a:pt x="7622291" y="0"/>
                </a:lnTo>
                <a:lnTo>
                  <a:pt x="7622291" y="7622291"/>
                </a:lnTo>
                <a:lnTo>
                  <a:pt x="0" y="7622291"/>
                </a:lnTo>
                <a:lnTo>
                  <a:pt x="0" y="0"/>
                </a:lnTo>
                <a:close/>
              </a:path>
            </a:pathLst>
          </a:custGeom>
          <a:blipFill>
            <a:blip r:embed="rId2">
              <a:alphaModFix amt="30000"/>
            </a:blip>
            <a:stretch>
              <a:fillRect l="0" t="0" r="0" b="0"/>
            </a:stretch>
          </a:blipFill>
        </p:spPr>
      </p:sp>
      <p:sp>
        <p:nvSpPr>
          <p:cNvPr name="TextBox 3" id="3"/>
          <p:cNvSpPr txBox="true"/>
          <p:nvPr/>
        </p:nvSpPr>
        <p:spPr>
          <a:xfrm rot="0">
            <a:off x="4481092" y="3451018"/>
            <a:ext cx="15231878" cy="3195319"/>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LABOR SYSTEM </a:t>
            </a:r>
          </a:p>
          <a:p>
            <a:pPr algn="ctr">
              <a:lnSpc>
                <a:spcPts val="12880"/>
              </a:lnSpc>
            </a:pPr>
            <a:r>
              <a:rPr lang="en-US" sz="9200" b="true">
                <a:solidFill>
                  <a:srgbClr val="000000"/>
                </a:solidFill>
                <a:latin typeface="Canva Sans Bold"/>
                <a:ea typeface="Canva Sans Bold"/>
                <a:cs typeface="Canva Sans Bold"/>
                <a:sym typeface="Canva Sans Bold"/>
              </a:rPr>
              <a:t>HR USER GUIDE</a:t>
            </a:r>
          </a:p>
        </p:txBody>
      </p:sp>
      <p:sp>
        <p:nvSpPr>
          <p:cNvPr name="AutoShape 4" id="4"/>
          <p:cNvSpPr/>
          <p:nvPr/>
        </p:nvSpPr>
        <p:spPr>
          <a:xfrm>
            <a:off x="7601679" y="6646337"/>
            <a:ext cx="8960715"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9054029" y="3465499"/>
            <a:ext cx="4109340" cy="3485854"/>
          </a:xfrm>
          <a:custGeom>
            <a:avLst/>
            <a:gdLst/>
            <a:ahLst/>
            <a:cxnLst/>
            <a:rect r="r" b="b" t="t" l="l"/>
            <a:pathLst>
              <a:path h="3485854" w="4109340">
                <a:moveTo>
                  <a:pt x="0" y="0"/>
                </a:moveTo>
                <a:lnTo>
                  <a:pt x="4109340" y="0"/>
                </a:lnTo>
                <a:lnTo>
                  <a:pt x="4109340" y="3485854"/>
                </a:lnTo>
                <a:lnTo>
                  <a:pt x="0" y="3485854"/>
                </a:lnTo>
                <a:lnTo>
                  <a:pt x="0" y="0"/>
                </a:lnTo>
                <a:close/>
              </a:path>
            </a:pathLst>
          </a:custGeom>
          <a:blipFill>
            <a:blip r:embed="rId3"/>
            <a:stretch>
              <a:fillRect l="0" t="0" r="0" b="0"/>
            </a:stretch>
          </a:blipFill>
        </p:spPr>
      </p:sp>
      <p:sp>
        <p:nvSpPr>
          <p:cNvPr name="Freeform 4" id="4"/>
          <p:cNvSpPr/>
          <p:nvPr/>
        </p:nvSpPr>
        <p:spPr>
          <a:xfrm flipH="false" flipV="false" rot="0">
            <a:off x="13885783" y="3400154"/>
            <a:ext cx="3816158" cy="3616543"/>
          </a:xfrm>
          <a:custGeom>
            <a:avLst/>
            <a:gdLst/>
            <a:ahLst/>
            <a:cxnLst/>
            <a:rect r="r" b="b" t="t" l="l"/>
            <a:pathLst>
              <a:path h="3616543" w="3816158">
                <a:moveTo>
                  <a:pt x="0" y="0"/>
                </a:moveTo>
                <a:lnTo>
                  <a:pt x="3816157" y="0"/>
                </a:lnTo>
                <a:lnTo>
                  <a:pt x="3816157" y="3616544"/>
                </a:lnTo>
                <a:lnTo>
                  <a:pt x="0" y="3616544"/>
                </a:lnTo>
                <a:lnTo>
                  <a:pt x="0" y="0"/>
                </a:lnTo>
                <a:close/>
              </a:path>
            </a:pathLst>
          </a:custGeom>
          <a:blipFill>
            <a:blip r:embed="rId4"/>
            <a:stretch>
              <a:fillRect l="0" t="0" r="0" b="0"/>
            </a:stretch>
          </a:blipFill>
        </p:spPr>
      </p:sp>
      <p:sp>
        <p:nvSpPr>
          <p:cNvPr name="TextBox 5" id="5"/>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6" id="6"/>
          <p:cNvSpPr txBox="true"/>
          <p:nvPr/>
        </p:nvSpPr>
        <p:spPr>
          <a:xfrm rot="0">
            <a:off x="361296" y="3417874"/>
            <a:ext cx="8175727" cy="2767872"/>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1. Logging</a:t>
            </a:r>
            <a:r>
              <a:rPr lang="en-US" sz="2240">
                <a:solidFill>
                  <a:srgbClr val="000000"/>
                </a:solidFill>
                <a:latin typeface="Canva Sans"/>
                <a:ea typeface="Canva Sans"/>
                <a:cs typeface="Canva Sans"/>
                <a:sym typeface="Canva Sans"/>
              </a:rPr>
              <a:t> into Labor System</a:t>
            </a:r>
          </a:p>
          <a:p>
            <a:pPr algn="ctr">
              <a:lnSpc>
                <a:spcPts val="3136"/>
              </a:lnSpc>
            </a:pPr>
          </a:p>
          <a:p>
            <a:pPr algn="ctr">
              <a:lnSpc>
                <a:spcPts val="3136"/>
              </a:lnSpc>
            </a:pPr>
            <a:r>
              <a:rPr lang="en-US" sz="2240">
                <a:solidFill>
                  <a:srgbClr val="000000"/>
                </a:solidFill>
                <a:latin typeface="Canva Sans"/>
                <a:ea typeface="Canva Sans"/>
                <a:cs typeface="Canva Sans"/>
                <a:sym typeface="Canva Sans"/>
              </a:rPr>
              <a:t>Once the user(s) have received the User ID &amp; Password details, click / type the given URL link provided and you will be taken to the log in page. You may request your User ID and Password to your assign Labor Associate. </a:t>
            </a:r>
          </a:p>
          <a:p>
            <a:pPr algn="ctr">
              <a:lnSpc>
                <a:spcPts val="3136"/>
              </a:lnSpc>
            </a:pPr>
          </a:p>
        </p:txBody>
      </p:sp>
      <p:sp>
        <p:nvSpPr>
          <p:cNvPr name="TextBox 7" id="7"/>
          <p:cNvSpPr txBox="true"/>
          <p:nvPr/>
        </p:nvSpPr>
        <p:spPr>
          <a:xfrm rot="0">
            <a:off x="498744" y="6490428"/>
            <a:ext cx="8175727" cy="2724394"/>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2. On the Login page,</a:t>
            </a:r>
            <a:r>
              <a:rPr lang="en-US" sz="2240">
                <a:solidFill>
                  <a:srgbClr val="000000"/>
                </a:solidFill>
                <a:latin typeface="Canva Sans"/>
                <a:ea typeface="Canva Sans"/>
                <a:cs typeface="Canva Sans"/>
                <a:sym typeface="Canva Sans"/>
              </a:rPr>
              <a:t> </a:t>
            </a:r>
            <a:r>
              <a:rPr lang="en-US" b="true" sz="2240" u="sng">
                <a:solidFill>
                  <a:srgbClr val="000000"/>
                </a:solidFill>
                <a:latin typeface="Canva Sans Bold"/>
                <a:ea typeface="Canva Sans Bold"/>
                <a:cs typeface="Canva Sans Bold"/>
                <a:sym typeface="Canva Sans Bold"/>
              </a:rPr>
              <a:t>TYPE</a:t>
            </a:r>
            <a:r>
              <a:rPr lang="en-US" sz="2240">
                <a:solidFill>
                  <a:srgbClr val="000000"/>
                </a:solidFill>
                <a:latin typeface="Canva Sans"/>
                <a:ea typeface="Canva Sans"/>
                <a:cs typeface="Canva Sans"/>
                <a:sym typeface="Canva Sans"/>
              </a:rPr>
              <a:t> in your User ID and Password that you received from head office -Labor Associate and click the LOGIN button. After the successful login, the USER(s) will directly be lead to the Labor Systems page: Data Entry, Uploading &amp; Inquiries.</a:t>
            </a:r>
          </a:p>
          <a:p>
            <a:pPr algn="ctr">
              <a:lnSpc>
                <a:spcPts val="3136"/>
              </a:lnSpc>
            </a:pPr>
          </a:p>
          <a:p>
            <a:pPr algn="ctr">
              <a:lnSpc>
                <a:spcPts val="3136"/>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11394542" y="3670489"/>
            <a:ext cx="6857051" cy="2200013"/>
          </a:xfrm>
          <a:custGeom>
            <a:avLst/>
            <a:gdLst/>
            <a:ahLst/>
            <a:cxnLst/>
            <a:rect r="r" b="b" t="t" l="l"/>
            <a:pathLst>
              <a:path h="2200013" w="6857051">
                <a:moveTo>
                  <a:pt x="0" y="0"/>
                </a:moveTo>
                <a:lnTo>
                  <a:pt x="6857051" y="0"/>
                </a:lnTo>
                <a:lnTo>
                  <a:pt x="6857051" y="2200013"/>
                </a:lnTo>
                <a:lnTo>
                  <a:pt x="0" y="2200013"/>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134569" y="2540499"/>
            <a:ext cx="11259974" cy="6845105"/>
          </a:xfrm>
          <a:prstGeom prst="rect">
            <a:avLst/>
          </a:prstGeom>
        </p:spPr>
        <p:txBody>
          <a:bodyPr anchor="t" rtlCol="false" tIns="0" lIns="0" bIns="0" rIns="0">
            <a:spAutoFit/>
          </a:bodyPr>
          <a:lstStyle/>
          <a:p>
            <a:pPr algn="ctr">
              <a:lnSpc>
                <a:spcPts val="2285"/>
              </a:lnSpc>
            </a:pPr>
            <a:r>
              <a:rPr lang="en-US" sz="1632">
                <a:solidFill>
                  <a:srgbClr val="000000"/>
                </a:solidFill>
                <a:latin typeface="Canva Sans"/>
                <a:ea typeface="Canva Sans"/>
                <a:cs typeface="Canva Sans"/>
                <a:sym typeface="Canva Sans"/>
              </a:rPr>
              <a:t>Conte</a:t>
            </a:r>
            <a:r>
              <a:rPr lang="en-US" sz="1632">
                <a:solidFill>
                  <a:srgbClr val="000000"/>
                </a:solidFill>
                <a:latin typeface="Canva Sans"/>
                <a:ea typeface="Canva Sans"/>
                <a:cs typeface="Canva Sans"/>
                <a:sym typeface="Canva Sans"/>
              </a:rPr>
              <a:t>nts Tree</a:t>
            </a:r>
          </a:p>
          <a:p>
            <a:pPr algn="ctr">
              <a:lnSpc>
                <a:spcPts val="2285"/>
              </a:lnSpc>
            </a:pPr>
          </a:p>
          <a:p>
            <a:pPr algn="l">
              <a:lnSpc>
                <a:spcPts val="2285"/>
              </a:lnSpc>
            </a:pPr>
            <a:r>
              <a:rPr lang="en-US" sz="1632">
                <a:solidFill>
                  <a:srgbClr val="000000"/>
                </a:solidFill>
                <a:latin typeface="Canva Sans"/>
                <a:ea typeface="Canva Sans"/>
                <a:cs typeface="Canva Sans"/>
                <a:sym typeface="Canva Sans"/>
              </a:rPr>
              <a:t>When you open a Labor Systems (LS), a contents tree will be displayed to the left of the main screen.</a:t>
            </a:r>
          </a:p>
          <a:p>
            <a:pPr algn="l">
              <a:lnSpc>
                <a:spcPts val="2285"/>
              </a:lnSpc>
            </a:pPr>
            <a:r>
              <a:rPr lang="en-US" sz="1632">
                <a:solidFill>
                  <a:srgbClr val="000000"/>
                </a:solidFill>
                <a:latin typeface="Canva Sans"/>
                <a:ea typeface="Canva Sans"/>
                <a:cs typeface="Canva Sans"/>
                <a:sym typeface="Canva Sans"/>
              </a:rPr>
              <a:t>The Contents tree will include a list of all Input statements that are available to you in this Data Entry Module and Reports &amp; Inquiries.</a:t>
            </a:r>
          </a:p>
          <a:p>
            <a:pPr algn="l">
              <a:lnSpc>
                <a:spcPts val="2285"/>
              </a:lnSpc>
            </a:pPr>
          </a:p>
          <a:p>
            <a:pPr algn="l">
              <a:lnSpc>
                <a:spcPts val="2285"/>
              </a:lnSpc>
            </a:pPr>
            <a:r>
              <a:rPr lang="en-US" sz="1632">
                <a:solidFill>
                  <a:srgbClr val="000000"/>
                </a:solidFill>
                <a:latin typeface="Canva Sans"/>
                <a:ea typeface="Canva Sans"/>
                <a:cs typeface="Canva Sans"/>
                <a:sym typeface="Canva Sans"/>
              </a:rPr>
              <a:t>The main window has the menu bar with the following options: DATA ENTRY, UPLOADING &amp; INQUIRIES and LOGOUT.</a:t>
            </a:r>
          </a:p>
          <a:p>
            <a:pPr algn="l">
              <a:lnSpc>
                <a:spcPts val="2285"/>
              </a:lnSpc>
            </a:pPr>
            <a:r>
              <a:rPr lang="en-US" sz="1632">
                <a:solidFill>
                  <a:srgbClr val="000000"/>
                </a:solidFill>
                <a:latin typeface="Canva Sans"/>
                <a:ea typeface="Canva Sans"/>
                <a:cs typeface="Canva Sans"/>
                <a:sym typeface="Canva Sans"/>
              </a:rPr>
              <a:t>These will be defined by the HR Labor Advisor, according to the information they require. The items listed in the Contents Tree will vary, since the HR Labor Advisor will select the appropriate content for each Data Entry Module that they create. Contents tree access assign only per user view and it will depend to the HR Labor Advisor. </a:t>
            </a:r>
          </a:p>
          <a:p>
            <a:pPr algn="ctr">
              <a:lnSpc>
                <a:spcPts val="2285"/>
              </a:lnSpc>
            </a:pPr>
          </a:p>
          <a:p>
            <a:pPr algn="just">
              <a:lnSpc>
                <a:spcPts val="2285"/>
              </a:lnSpc>
            </a:pPr>
            <a:r>
              <a:rPr lang="en-US" sz="1632">
                <a:solidFill>
                  <a:srgbClr val="000000"/>
                </a:solidFill>
                <a:latin typeface="Canva Sans"/>
                <a:ea typeface="Canva Sans"/>
                <a:cs typeface="Canva Sans"/>
                <a:sym typeface="Canva Sans"/>
              </a:rPr>
              <a:t>To expand and collapse the hierarchy of the Labor Systems categories within the contents tree click on the Expand  and Collapse  icon respectively. Input statements at the bottom node in a hierarchy are indicated by the icon.  </a:t>
            </a:r>
          </a:p>
          <a:p>
            <a:pPr algn="just">
              <a:lnSpc>
                <a:spcPts val="2285"/>
              </a:lnSpc>
            </a:pPr>
            <a:r>
              <a:rPr lang="en-US" sz="1632">
                <a:solidFill>
                  <a:srgbClr val="000000"/>
                </a:solidFill>
                <a:latin typeface="Canva Sans"/>
                <a:ea typeface="Canva Sans"/>
                <a:cs typeface="Canva Sans"/>
                <a:sym typeface="Canva Sans"/>
              </a:rPr>
              <a:t> * Data Entry Section - The “DATA ENTRY” section allows the user to entry the data into each field. Use the Tab or manually use the mouse to move on to the next field to enter the missing data. </a:t>
            </a:r>
          </a:p>
          <a:p>
            <a:pPr algn="just">
              <a:lnSpc>
                <a:spcPts val="2285"/>
              </a:lnSpc>
            </a:pPr>
            <a:r>
              <a:rPr lang="en-US" sz="1632">
                <a:solidFill>
                  <a:srgbClr val="000000"/>
                </a:solidFill>
                <a:latin typeface="Canva Sans"/>
                <a:ea typeface="Canva Sans"/>
                <a:cs typeface="Canva Sans"/>
                <a:sym typeface="Canva Sans"/>
              </a:rPr>
              <a:t> * Accessing Data Entry - To access the Data Entry section, go to the main window. Click on DATA ENTRY menu bar, then choose the criteria appears as shown below.The Labor Systems (LS) user(s) can view only the criteria base on their user LOGIN. </a:t>
            </a:r>
          </a:p>
          <a:p>
            <a:pPr algn="just">
              <a:lnSpc>
                <a:spcPts val="2285"/>
              </a:lnSpc>
            </a:pPr>
            <a:r>
              <a:rPr lang="en-US" sz="1632">
                <a:solidFill>
                  <a:srgbClr val="000000"/>
                </a:solidFill>
                <a:latin typeface="Canva Sans"/>
                <a:ea typeface="Canva Sans"/>
                <a:cs typeface="Canva Sans"/>
                <a:sym typeface="Canva Sans"/>
              </a:rPr>
              <a:t>On selecting the “DATA ENTRY” option on the menu-bar of the main window, a pull-down menu is displayed the N.T.E DATA ENTRY.  as shown in the window. </a:t>
            </a:r>
          </a:p>
          <a:p>
            <a:pPr algn="ctr">
              <a:lnSpc>
                <a:spcPts val="2285"/>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9553520" y="5401270"/>
            <a:ext cx="7618599" cy="2444348"/>
          </a:xfrm>
          <a:custGeom>
            <a:avLst/>
            <a:gdLst/>
            <a:ahLst/>
            <a:cxnLst/>
            <a:rect r="r" b="b" t="t" l="l"/>
            <a:pathLst>
              <a:path h="2444348" w="7618599">
                <a:moveTo>
                  <a:pt x="0" y="0"/>
                </a:moveTo>
                <a:lnTo>
                  <a:pt x="7618599" y="0"/>
                </a:lnTo>
                <a:lnTo>
                  <a:pt x="7618599" y="2444348"/>
                </a:lnTo>
                <a:lnTo>
                  <a:pt x="0" y="2444348"/>
                </a:lnTo>
                <a:lnTo>
                  <a:pt x="0" y="0"/>
                </a:lnTo>
                <a:close/>
              </a:path>
            </a:pathLst>
          </a:custGeom>
          <a:blipFill>
            <a:blip r:embed="rId3"/>
            <a:stretch>
              <a:fillRect l="0" t="0" r="0" b="0"/>
            </a:stretch>
          </a:blipFill>
        </p:spPr>
      </p:sp>
      <p:sp>
        <p:nvSpPr>
          <p:cNvPr name="Freeform 4" id="4"/>
          <p:cNvSpPr/>
          <p:nvPr/>
        </p:nvSpPr>
        <p:spPr>
          <a:xfrm flipH="false" flipV="false" rot="0">
            <a:off x="9553520" y="2115657"/>
            <a:ext cx="7618599" cy="2699684"/>
          </a:xfrm>
          <a:custGeom>
            <a:avLst/>
            <a:gdLst/>
            <a:ahLst/>
            <a:cxnLst/>
            <a:rect r="r" b="b" t="t" l="l"/>
            <a:pathLst>
              <a:path h="2699684" w="7618599">
                <a:moveTo>
                  <a:pt x="0" y="0"/>
                </a:moveTo>
                <a:lnTo>
                  <a:pt x="7618599" y="0"/>
                </a:lnTo>
                <a:lnTo>
                  <a:pt x="7618599" y="2699684"/>
                </a:lnTo>
                <a:lnTo>
                  <a:pt x="0" y="2699684"/>
                </a:lnTo>
                <a:lnTo>
                  <a:pt x="0" y="0"/>
                </a:lnTo>
                <a:close/>
              </a:path>
            </a:pathLst>
          </a:custGeom>
          <a:blipFill>
            <a:blip r:embed="rId4"/>
            <a:stretch>
              <a:fillRect l="0" t="0" r="0" b="0"/>
            </a:stretch>
          </a:blipFill>
        </p:spPr>
      </p:sp>
      <p:sp>
        <p:nvSpPr>
          <p:cNvPr name="TextBox 5" id="5"/>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6" id="6"/>
          <p:cNvSpPr txBox="true"/>
          <p:nvPr/>
        </p:nvSpPr>
        <p:spPr>
          <a:xfrm rot="0">
            <a:off x="361296" y="3417874"/>
            <a:ext cx="8175727" cy="4354816"/>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 Uploading</a:t>
            </a:r>
            <a:r>
              <a:rPr lang="en-US" sz="2240">
                <a:solidFill>
                  <a:srgbClr val="000000"/>
                </a:solidFill>
                <a:latin typeface="Canva Sans"/>
                <a:ea typeface="Canva Sans"/>
                <a:cs typeface="Canva Sans"/>
                <a:sym typeface="Canva Sans"/>
              </a:rPr>
              <a:t> &amp; Inquiries Section - The UPLOADING &amp; INQUIRIES section allows the user to upload pdf file image and inquire the data or access details of the subject person involved / employee.</a:t>
            </a:r>
          </a:p>
          <a:p>
            <a:pPr algn="ctr">
              <a:lnSpc>
                <a:spcPts val="3136"/>
              </a:lnSpc>
            </a:pPr>
          </a:p>
          <a:p>
            <a:pPr algn="ctr">
              <a:lnSpc>
                <a:spcPts val="3136"/>
              </a:lnSpc>
            </a:pPr>
            <a:r>
              <a:rPr lang="en-US" sz="2240">
                <a:solidFill>
                  <a:srgbClr val="000000"/>
                </a:solidFill>
                <a:latin typeface="Canva Sans"/>
                <a:ea typeface="Canva Sans"/>
                <a:cs typeface="Canva Sans"/>
                <a:sym typeface="Canva Sans"/>
              </a:rPr>
              <a:t> * Accessing Uploading &amp; Inquiries - To access the UPLOADING &amp; INQUIRIES section, go to the main window. Click on UPLOADING &amp; INQUIRIES menu bar, then choose the criteria appears as shown below.</a:t>
            </a:r>
          </a:p>
          <a:p>
            <a:pPr algn="ctr">
              <a:lnSpc>
                <a:spcPts val="3136"/>
              </a:lnSpc>
            </a:pPr>
          </a:p>
          <a:p>
            <a:pPr algn="ctr">
              <a:lnSpc>
                <a:spcPts val="313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graphicFrame>
        <p:nvGraphicFramePr>
          <p:cNvPr name="Object 3" id="3"/>
          <p:cNvGraphicFramePr/>
          <p:nvPr/>
        </p:nvGraphicFramePr>
        <p:xfrm>
          <a:off x="7258050" y="3571875"/>
          <a:ext cx="3771900" cy="3143250"/>
        </p:xfrm>
        <a:graphic>
          <a:graphicData uri="http://schemas.openxmlformats.org/presentationml/2006/ole">
            <p:oleObj imgW="4521200" imgH="3886200" r:id="rId4" progId="Excel.Sheet.12" name="Worksheet">
              <p:embed/>
              <p:pic>
                <p:nvPicPr>
                  <p:cNvPr name="" id="0"/>
                  <p:cNvPicPr/>
                  <p:nvPr/>
                </p:nvPicPr>
                <p:blipFill>
                  <a:blip r:embed="rId3"/>
                  <a:stretch>
                    <a:fillRect/>
                  </a:stretch>
                </p:blipFill>
                <p:spPr>
                  <a:xfrm>
                    <a:off x="1270000" y="1270000"/>
                    <a:ext cx="1270000" cy="1270000"/>
                  </a:xfrm>
                  <a:prstGeom prst="rect"/>
                </p:spPr>
              </p:pic>
            </p:oleObj>
          </a:graphicData>
        </a:graphic>
      </p:graphicFrame>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716046" y="5284814"/>
            <a:ext cx="6573899" cy="620830"/>
          </a:xfrm>
          <a:prstGeom prst="rect">
            <a:avLst/>
          </a:prstGeom>
        </p:spPr>
        <p:txBody>
          <a:bodyPr anchor="t" rtlCol="false" tIns="0" lIns="0" bIns="0" rIns="0">
            <a:spAutoFit/>
          </a:bodyPr>
          <a:lstStyle/>
          <a:p>
            <a:pPr algn="ctr">
              <a:lnSpc>
                <a:spcPts val="2522"/>
              </a:lnSpc>
            </a:pPr>
            <a:r>
              <a:rPr lang="en-US" sz="1801">
                <a:solidFill>
                  <a:srgbClr val="000000"/>
                </a:solidFill>
                <a:latin typeface="Canva Sans"/>
                <a:ea typeface="Canva Sans"/>
                <a:cs typeface="Canva Sans"/>
                <a:sym typeface="Canva Sans"/>
              </a:rPr>
              <a:t>B</a:t>
            </a:r>
            <a:r>
              <a:rPr lang="en-US" sz="1801">
                <a:solidFill>
                  <a:srgbClr val="000000"/>
                </a:solidFill>
                <a:latin typeface="Canva Sans"/>
                <a:ea typeface="Canva Sans"/>
                <a:cs typeface="Canva Sans"/>
                <a:sym typeface="Canva Sans"/>
              </a:rPr>
              <a:t>uttons:</a:t>
            </a:r>
          </a:p>
          <a:p>
            <a:pPr algn="ctr">
              <a:lnSpc>
                <a:spcPts val="2522"/>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8529559" y="2152379"/>
            <a:ext cx="9286288" cy="2881951"/>
          </a:xfrm>
          <a:custGeom>
            <a:avLst/>
            <a:gdLst/>
            <a:ahLst/>
            <a:cxnLst/>
            <a:rect r="r" b="b" t="t" l="l"/>
            <a:pathLst>
              <a:path h="2881951" w="9286288">
                <a:moveTo>
                  <a:pt x="0" y="0"/>
                </a:moveTo>
                <a:lnTo>
                  <a:pt x="9286288" y="0"/>
                </a:lnTo>
                <a:lnTo>
                  <a:pt x="9286288" y="2881952"/>
                </a:lnTo>
                <a:lnTo>
                  <a:pt x="0" y="2881952"/>
                </a:lnTo>
                <a:lnTo>
                  <a:pt x="0" y="0"/>
                </a:lnTo>
                <a:close/>
              </a:path>
            </a:pathLst>
          </a:custGeom>
          <a:blipFill>
            <a:blip r:embed="rId3"/>
            <a:stretch>
              <a:fillRect l="0" t="0" r="0" b="0"/>
            </a:stretch>
          </a:blipFill>
        </p:spPr>
      </p:sp>
      <p:sp>
        <p:nvSpPr>
          <p:cNvPr name="Freeform 4" id="4"/>
          <p:cNvSpPr/>
          <p:nvPr/>
        </p:nvSpPr>
        <p:spPr>
          <a:xfrm flipH="false" flipV="false" rot="0">
            <a:off x="8529559" y="5994305"/>
            <a:ext cx="9614861" cy="2757415"/>
          </a:xfrm>
          <a:custGeom>
            <a:avLst/>
            <a:gdLst/>
            <a:ahLst/>
            <a:cxnLst/>
            <a:rect r="r" b="b" t="t" l="l"/>
            <a:pathLst>
              <a:path h="2757415" w="9614861">
                <a:moveTo>
                  <a:pt x="0" y="0"/>
                </a:moveTo>
                <a:lnTo>
                  <a:pt x="9614861" y="0"/>
                </a:lnTo>
                <a:lnTo>
                  <a:pt x="9614861" y="2757415"/>
                </a:lnTo>
                <a:lnTo>
                  <a:pt x="0" y="2757415"/>
                </a:lnTo>
                <a:lnTo>
                  <a:pt x="0" y="0"/>
                </a:lnTo>
                <a:close/>
              </a:path>
            </a:pathLst>
          </a:custGeom>
          <a:blipFill>
            <a:blip r:embed="rId4"/>
            <a:stretch>
              <a:fillRect l="0" t="0" r="0" b="0"/>
            </a:stretch>
          </a:blipFill>
        </p:spPr>
      </p:sp>
      <p:sp>
        <p:nvSpPr>
          <p:cNvPr name="TextBox 5" id="5"/>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6" id="6"/>
          <p:cNvSpPr txBox="true"/>
          <p:nvPr/>
        </p:nvSpPr>
        <p:spPr>
          <a:xfrm rot="0">
            <a:off x="122063" y="2772364"/>
            <a:ext cx="8175727" cy="2333869"/>
          </a:xfrm>
          <a:prstGeom prst="rect">
            <a:avLst/>
          </a:prstGeom>
        </p:spPr>
        <p:txBody>
          <a:bodyPr anchor="t" rtlCol="false" tIns="0" lIns="0" bIns="0" rIns="0">
            <a:spAutoFit/>
          </a:bodyPr>
          <a:lstStyle/>
          <a:p>
            <a:pPr algn="l">
              <a:lnSpc>
                <a:spcPts val="3136"/>
              </a:lnSpc>
            </a:pPr>
            <a:r>
              <a:rPr lang="en-US" sz="2240">
                <a:solidFill>
                  <a:srgbClr val="000000"/>
                </a:solidFill>
                <a:latin typeface="Canva Sans"/>
                <a:ea typeface="Canva Sans"/>
                <a:cs typeface="Canva Sans"/>
                <a:sym typeface="Canva Sans"/>
              </a:rPr>
              <a:t> </a:t>
            </a:r>
            <a:r>
              <a:rPr lang="en-US" sz="2240">
                <a:solidFill>
                  <a:srgbClr val="000000"/>
                </a:solidFill>
                <a:latin typeface="Canva Sans"/>
                <a:ea typeface="Canva Sans"/>
                <a:cs typeface="Canva Sans"/>
                <a:sym typeface="Canva Sans"/>
              </a:rPr>
              <a:t>On selecting the “NTE DATA ENTRY” option, the Information window is displayed. Given below is a sample display of the ADMINISTRATIVE (CASE(S) N.T.E.’s DATA ENTRY control information window.</a:t>
            </a:r>
          </a:p>
          <a:p>
            <a:pPr algn="l">
              <a:lnSpc>
                <a:spcPts val="3136"/>
              </a:lnSpc>
            </a:pPr>
          </a:p>
          <a:p>
            <a:pPr algn="l">
              <a:lnSpc>
                <a:spcPts val="3136"/>
              </a:lnSpc>
            </a:pPr>
          </a:p>
        </p:txBody>
      </p:sp>
      <p:sp>
        <p:nvSpPr>
          <p:cNvPr name="TextBox 7" id="7"/>
          <p:cNvSpPr txBox="true"/>
          <p:nvPr/>
        </p:nvSpPr>
        <p:spPr>
          <a:xfrm rot="0">
            <a:off x="191833" y="4826137"/>
            <a:ext cx="8036186" cy="5458079"/>
          </a:xfrm>
          <a:prstGeom prst="rect">
            <a:avLst/>
          </a:prstGeom>
        </p:spPr>
        <p:txBody>
          <a:bodyPr anchor="t" rtlCol="false" tIns="0" lIns="0" bIns="0" rIns="0">
            <a:spAutoFit/>
          </a:bodyPr>
          <a:lstStyle/>
          <a:p>
            <a:pPr algn="l">
              <a:lnSpc>
                <a:spcPts val="3136"/>
              </a:lnSpc>
            </a:pPr>
            <a:r>
              <a:rPr lang="en-US" sz="2240">
                <a:solidFill>
                  <a:srgbClr val="000000"/>
                </a:solidFill>
                <a:latin typeface="Canva Sans"/>
                <a:ea typeface="Canva Sans"/>
                <a:cs typeface="Canva Sans"/>
                <a:sym typeface="Canva Sans"/>
              </a:rPr>
              <a:t> All data</a:t>
            </a:r>
            <a:r>
              <a:rPr lang="en-US" sz="2240">
                <a:solidFill>
                  <a:srgbClr val="000000"/>
                </a:solidFill>
                <a:latin typeface="Canva Sans"/>
                <a:ea typeface="Canva Sans"/>
                <a:cs typeface="Canva Sans"/>
                <a:sym typeface="Canva Sans"/>
              </a:rPr>
              <a:t> fields in the ADMINISTRATIVE (CASE(S) N.T.E DATA ENTRY  must be filled. Enter data into each field. Use the Tab or Enter key to move to the next field. </a:t>
            </a:r>
          </a:p>
          <a:p>
            <a:pPr algn="l">
              <a:lnSpc>
                <a:spcPts val="3136"/>
              </a:lnSpc>
            </a:pPr>
          </a:p>
          <a:p>
            <a:pPr algn="l">
              <a:lnSpc>
                <a:spcPts val="3136"/>
              </a:lnSpc>
            </a:pPr>
            <a:r>
              <a:rPr lang="en-US" sz="2240">
                <a:solidFill>
                  <a:srgbClr val="000000"/>
                </a:solidFill>
                <a:latin typeface="Canva Sans"/>
                <a:ea typeface="Canva Sans"/>
                <a:cs typeface="Canva Sans"/>
                <a:sym typeface="Canva Sans"/>
              </a:rPr>
              <a:t>The user(s) must fill in all the necessary and required fields. All information are found on the submitted documents. </a:t>
            </a:r>
          </a:p>
          <a:p>
            <a:pPr algn="l">
              <a:lnSpc>
                <a:spcPts val="3136"/>
              </a:lnSpc>
            </a:pPr>
          </a:p>
          <a:p>
            <a:pPr algn="l">
              <a:lnSpc>
                <a:spcPts val="3136"/>
              </a:lnSpc>
            </a:pPr>
          </a:p>
          <a:p>
            <a:pPr algn="l">
              <a:lnSpc>
                <a:spcPts val="3136"/>
              </a:lnSpc>
            </a:pPr>
            <a:r>
              <a:rPr lang="en-US" sz="2240">
                <a:solidFill>
                  <a:srgbClr val="000000"/>
                </a:solidFill>
                <a:latin typeface="Canva Sans"/>
                <a:ea typeface="Canva Sans"/>
                <a:cs typeface="Canva Sans"/>
                <a:sym typeface="Canva Sans"/>
              </a:rPr>
              <a:t>NTE Case number must be uniqure at all times. Please refer to your case number monitoring. </a:t>
            </a:r>
          </a:p>
          <a:p>
            <a:pPr algn="l">
              <a:lnSpc>
                <a:spcPts val="3136"/>
              </a:lnSpc>
            </a:pPr>
          </a:p>
          <a:p>
            <a:pPr algn="l">
              <a:lnSpc>
                <a:spcPts val="3136"/>
              </a:lnSpc>
            </a:pPr>
            <a:r>
              <a:rPr lang="en-US" sz="2240">
                <a:solidFill>
                  <a:srgbClr val="000000"/>
                </a:solidFill>
                <a:latin typeface="Canva Sans"/>
                <a:ea typeface="Canva Sans"/>
                <a:cs typeface="Canva Sans"/>
                <a:sym typeface="Canva Sans"/>
              </a:rPr>
              <a:t>. </a:t>
            </a:r>
          </a:p>
          <a:p>
            <a:pPr algn="l">
              <a:lnSpc>
                <a:spcPts val="3136"/>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4000852" y="5908519"/>
            <a:ext cx="10854475" cy="3112920"/>
          </a:xfrm>
          <a:custGeom>
            <a:avLst/>
            <a:gdLst/>
            <a:ahLst/>
            <a:cxnLst/>
            <a:rect r="r" b="b" t="t" l="l"/>
            <a:pathLst>
              <a:path h="3112920" w="10854475">
                <a:moveTo>
                  <a:pt x="0" y="0"/>
                </a:moveTo>
                <a:lnTo>
                  <a:pt x="10854475" y="0"/>
                </a:lnTo>
                <a:lnTo>
                  <a:pt x="10854475" y="3112920"/>
                </a:lnTo>
                <a:lnTo>
                  <a:pt x="0" y="3112920"/>
                </a:lnTo>
                <a:lnTo>
                  <a:pt x="0" y="0"/>
                </a:lnTo>
                <a:close/>
              </a:path>
            </a:pathLst>
          </a:custGeom>
          <a:blipFill>
            <a:blip r:embed="rId3"/>
            <a:stretch>
              <a:fillRect l="0" t="0" r="0" b="0"/>
            </a:stretch>
          </a:blipFill>
        </p:spPr>
      </p:sp>
      <p:pic>
        <p:nvPicPr>
          <p:cNvPr name="Picture 4" id="4"/>
          <p:cNvPicPr>
            <a:picLocks noChangeAspect="true"/>
          </p:cNvPicPr>
          <p:nvPr/>
        </p:nvPicPr>
        <p:blipFill>
          <a:blip r:embed="rId4"/>
          <a:stretch>
            <a:fillRect/>
          </a:stretch>
        </p:blipFill>
        <p:spPr>
          <a:xfrm rot="-9566794">
            <a:off x="15105666" y="6561339"/>
            <a:ext cx="1725619" cy="1807280"/>
          </a:xfrm>
          <a:prstGeom prst="rect">
            <a:avLst/>
          </a:prstGeom>
        </p:spPr>
      </p:pic>
      <p:sp>
        <p:nvSpPr>
          <p:cNvPr name="TextBox 5" id="5"/>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6" id="6"/>
          <p:cNvSpPr txBox="true"/>
          <p:nvPr/>
        </p:nvSpPr>
        <p:spPr>
          <a:xfrm rot="0">
            <a:off x="1497547" y="4330856"/>
            <a:ext cx="15292906" cy="1577664"/>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I</a:t>
            </a:r>
            <a:r>
              <a:rPr lang="en-US" sz="2240">
                <a:solidFill>
                  <a:srgbClr val="000000"/>
                </a:solidFill>
                <a:latin typeface="Canva Sans"/>
                <a:ea typeface="Canva Sans"/>
                <a:cs typeface="Canva Sans"/>
                <a:sym typeface="Canva Sans"/>
              </a:rPr>
              <a:t>n “Remarks” field, type the word “Share or Shareable” .</a:t>
            </a:r>
          </a:p>
          <a:p>
            <a:pPr algn="ctr">
              <a:lnSpc>
                <a:spcPts val="3136"/>
              </a:lnSpc>
            </a:pPr>
            <a:r>
              <a:rPr lang="en-US" sz="2240">
                <a:solidFill>
                  <a:srgbClr val="000000"/>
                </a:solidFill>
                <a:latin typeface="Canva Sans"/>
                <a:ea typeface="Canva Sans"/>
                <a:cs typeface="Canva Sans"/>
                <a:sym typeface="Canva Sans"/>
              </a:rPr>
              <a:t>only if the case is shareable charges so that the entire case will go to the assign Labor Associate who handle the shareable cases.</a:t>
            </a:r>
          </a:p>
          <a:p>
            <a:pPr algn="ctr">
              <a:lnSpc>
                <a:spcPts val="3136"/>
              </a:lnSpc>
            </a:pPr>
          </a:p>
        </p:txBody>
      </p:sp>
      <p:sp>
        <p:nvSpPr>
          <p:cNvPr name="TextBox 7" id="7"/>
          <p:cNvSpPr txBox="true"/>
          <p:nvPr/>
        </p:nvSpPr>
        <p:spPr>
          <a:xfrm rot="0">
            <a:off x="6856875" y="2990093"/>
            <a:ext cx="4759433" cy="707267"/>
          </a:xfrm>
          <a:prstGeom prst="rect">
            <a:avLst/>
          </a:prstGeom>
        </p:spPr>
        <p:txBody>
          <a:bodyPr anchor="t" rtlCol="false" tIns="0" lIns="0" bIns="0" rIns="0">
            <a:spAutoFit/>
          </a:bodyPr>
          <a:lstStyle/>
          <a:p>
            <a:pPr algn="ctr">
              <a:lnSpc>
                <a:spcPts val="5826"/>
              </a:lnSpc>
            </a:pPr>
            <a:r>
              <a:rPr lang="en-US" b="true" sz="4161">
                <a:solidFill>
                  <a:srgbClr val="F06120"/>
                </a:solidFill>
                <a:latin typeface="Canva Sans Bold"/>
                <a:ea typeface="Canva Sans Bold"/>
                <a:cs typeface="Canva Sans Bold"/>
                <a:sym typeface="Canva Sans Bold"/>
              </a:rPr>
              <a:t>REMINDER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10092673" y="3660355"/>
            <a:ext cx="6043827" cy="2552373"/>
          </a:xfrm>
          <a:custGeom>
            <a:avLst/>
            <a:gdLst/>
            <a:ahLst/>
            <a:cxnLst/>
            <a:rect r="r" b="b" t="t" l="l"/>
            <a:pathLst>
              <a:path h="2552373" w="6043827">
                <a:moveTo>
                  <a:pt x="0" y="0"/>
                </a:moveTo>
                <a:lnTo>
                  <a:pt x="6043828" y="0"/>
                </a:lnTo>
                <a:lnTo>
                  <a:pt x="6043828" y="2552373"/>
                </a:lnTo>
                <a:lnTo>
                  <a:pt x="0" y="2552373"/>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2065725" y="4450472"/>
            <a:ext cx="6590809" cy="1577664"/>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I</a:t>
            </a:r>
            <a:r>
              <a:rPr lang="en-US" sz="2240">
                <a:solidFill>
                  <a:srgbClr val="000000"/>
                </a:solidFill>
                <a:latin typeface="Canva Sans"/>
                <a:ea typeface="Canva Sans"/>
                <a:cs typeface="Canva Sans"/>
                <a:sym typeface="Canva Sans"/>
              </a:rPr>
              <a:t>n uploading NTE image file, click “Choose FIle”, then, find the image you want to to upload.</a:t>
            </a:r>
          </a:p>
          <a:p>
            <a:pPr algn="ctr">
              <a:lnSpc>
                <a:spcPts val="3136"/>
              </a:lnSpc>
            </a:pPr>
          </a:p>
          <a:p>
            <a:pPr algn="ctr">
              <a:lnSpc>
                <a:spcPts val="3136"/>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7841765" y="4037251"/>
            <a:ext cx="9743040" cy="2629306"/>
          </a:xfrm>
          <a:custGeom>
            <a:avLst/>
            <a:gdLst/>
            <a:ahLst/>
            <a:cxnLst/>
            <a:rect r="r" b="b" t="t" l="l"/>
            <a:pathLst>
              <a:path h="2629306" w="9743040">
                <a:moveTo>
                  <a:pt x="0" y="0"/>
                </a:moveTo>
                <a:lnTo>
                  <a:pt x="9743040" y="0"/>
                </a:lnTo>
                <a:lnTo>
                  <a:pt x="9743040" y="2629306"/>
                </a:lnTo>
                <a:lnTo>
                  <a:pt x="0" y="2629306"/>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1093842" y="4689705"/>
            <a:ext cx="6590809" cy="1974400"/>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Remi</a:t>
            </a:r>
            <a:r>
              <a:rPr lang="en-US" sz="2240">
                <a:solidFill>
                  <a:srgbClr val="000000"/>
                </a:solidFill>
                <a:latin typeface="Canva Sans"/>
                <a:ea typeface="Canva Sans"/>
                <a:cs typeface="Canva Sans"/>
                <a:sym typeface="Canva Sans"/>
              </a:rPr>
              <a:t>nder: The file name of your image pdf must be the same as your NTE No.</a:t>
            </a:r>
          </a:p>
          <a:p>
            <a:pPr algn="ctr">
              <a:lnSpc>
                <a:spcPts val="3136"/>
              </a:lnSpc>
            </a:pPr>
          </a:p>
          <a:p>
            <a:pPr algn="ctr">
              <a:lnSpc>
                <a:spcPts val="3136"/>
              </a:lnSpc>
            </a:pPr>
          </a:p>
          <a:p>
            <a:pPr algn="ctr">
              <a:lnSpc>
                <a:spcPts val="3136"/>
              </a:lnSpc>
            </a:pPr>
          </a:p>
        </p:txBody>
      </p:sp>
      <p:sp>
        <p:nvSpPr>
          <p:cNvPr name="TextBox 6" id="6"/>
          <p:cNvSpPr txBox="true"/>
          <p:nvPr/>
        </p:nvSpPr>
        <p:spPr>
          <a:xfrm rot="0">
            <a:off x="1093842" y="6616480"/>
            <a:ext cx="6590809" cy="1974400"/>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IMPORTANT</a:t>
            </a:r>
            <a:r>
              <a:rPr lang="en-US" sz="2240">
                <a:solidFill>
                  <a:srgbClr val="000000"/>
                </a:solidFill>
                <a:latin typeface="Canva Sans"/>
                <a:ea typeface="Canva Sans"/>
                <a:cs typeface="Canva Sans"/>
                <a:sym typeface="Canva Sans"/>
              </a:rPr>
              <a:t>: CHECK ALL THE DETAILS OF INFORMATION BEFORE SAVING</a:t>
            </a:r>
          </a:p>
          <a:p>
            <a:pPr algn="ctr">
              <a:lnSpc>
                <a:spcPts val="3136"/>
              </a:lnSpc>
            </a:pPr>
          </a:p>
          <a:p>
            <a:pPr algn="ctr">
              <a:lnSpc>
                <a:spcPts val="3136"/>
              </a:lnSpc>
            </a:pPr>
          </a:p>
          <a:p>
            <a:pPr algn="ctr">
              <a:lnSpc>
                <a:spcPts val="3136"/>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9458087" y="4457057"/>
            <a:ext cx="8135231" cy="2036857"/>
          </a:xfrm>
          <a:custGeom>
            <a:avLst/>
            <a:gdLst/>
            <a:ahLst/>
            <a:cxnLst/>
            <a:rect r="r" b="b" t="t" l="l"/>
            <a:pathLst>
              <a:path h="2036857" w="8135231">
                <a:moveTo>
                  <a:pt x="0" y="0"/>
                </a:moveTo>
                <a:lnTo>
                  <a:pt x="8135231" y="0"/>
                </a:lnTo>
                <a:lnTo>
                  <a:pt x="8135231" y="2036857"/>
                </a:lnTo>
                <a:lnTo>
                  <a:pt x="0" y="2036857"/>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1028700" y="4614945"/>
            <a:ext cx="7682309" cy="3164608"/>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 On selecti</a:t>
            </a:r>
            <a:r>
              <a:rPr lang="en-US" sz="2240">
                <a:solidFill>
                  <a:srgbClr val="000000"/>
                </a:solidFill>
                <a:latin typeface="Canva Sans"/>
                <a:ea typeface="Canva Sans"/>
                <a:cs typeface="Canva Sans"/>
                <a:sym typeface="Canva Sans"/>
              </a:rPr>
              <a:t>ng the “ADMINISTRATIVE CASE(S)” option, the Information window is displayed. Given next window below is a sample display of the ADMINISTRATIVE CASE(S) control information window.</a:t>
            </a:r>
          </a:p>
          <a:p>
            <a:pPr algn="ctr">
              <a:lnSpc>
                <a:spcPts val="3136"/>
              </a:lnSpc>
            </a:pPr>
          </a:p>
          <a:p>
            <a:pPr algn="ctr">
              <a:lnSpc>
                <a:spcPts val="3136"/>
              </a:lnSpc>
            </a:pPr>
          </a:p>
          <a:p>
            <a:pPr algn="ctr">
              <a:lnSpc>
                <a:spcPts val="3136"/>
              </a:lnSpc>
            </a:pPr>
          </a:p>
          <a:p>
            <a:pPr algn="ctr">
              <a:lnSpc>
                <a:spcPts val="3136"/>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8971538" y="4064053"/>
            <a:ext cx="8287762" cy="2518958"/>
          </a:xfrm>
          <a:custGeom>
            <a:avLst/>
            <a:gdLst/>
            <a:ahLst/>
            <a:cxnLst/>
            <a:rect r="r" b="b" t="t" l="l"/>
            <a:pathLst>
              <a:path h="2518958" w="8287762">
                <a:moveTo>
                  <a:pt x="0" y="0"/>
                </a:moveTo>
                <a:lnTo>
                  <a:pt x="8287762" y="0"/>
                </a:lnTo>
                <a:lnTo>
                  <a:pt x="8287762" y="2518958"/>
                </a:lnTo>
                <a:lnTo>
                  <a:pt x="0" y="2518958"/>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361296" y="4211875"/>
            <a:ext cx="8349714" cy="2371136"/>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 The Labor user(s) will press the drop dow</a:t>
            </a:r>
            <a:r>
              <a:rPr lang="en-US" sz="2240">
                <a:solidFill>
                  <a:srgbClr val="000000"/>
                </a:solidFill>
                <a:latin typeface="Canva Sans"/>
                <a:ea typeface="Canva Sans"/>
                <a:cs typeface="Canva Sans"/>
                <a:sym typeface="Canva Sans"/>
              </a:rPr>
              <a:t>n box to choose which Search through to use in uploading &amp; inquiries. The LS user(s) had an option to use Search Through: BY PERSON INVOLVED or BY PLANT LOCATION. Given next window is a sample display control information window.</a:t>
            </a:r>
          </a:p>
          <a:p>
            <a:pPr algn="ctr">
              <a:lnSpc>
                <a:spcPts val="3136"/>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10700244" y="1921173"/>
            <a:ext cx="6044401" cy="1856840"/>
          </a:xfrm>
          <a:custGeom>
            <a:avLst/>
            <a:gdLst/>
            <a:ahLst/>
            <a:cxnLst/>
            <a:rect r="r" b="b" t="t" l="l"/>
            <a:pathLst>
              <a:path h="1856840" w="6044401">
                <a:moveTo>
                  <a:pt x="0" y="0"/>
                </a:moveTo>
                <a:lnTo>
                  <a:pt x="6044402" y="0"/>
                </a:lnTo>
                <a:lnTo>
                  <a:pt x="6044402" y="1856840"/>
                </a:lnTo>
                <a:lnTo>
                  <a:pt x="0" y="1856840"/>
                </a:lnTo>
                <a:lnTo>
                  <a:pt x="0" y="0"/>
                </a:lnTo>
                <a:close/>
              </a:path>
            </a:pathLst>
          </a:custGeom>
          <a:blipFill>
            <a:blip r:embed="rId3"/>
            <a:stretch>
              <a:fillRect l="0" t="0" r="0" b="0"/>
            </a:stretch>
          </a:blipFill>
        </p:spPr>
      </p:sp>
      <p:sp>
        <p:nvSpPr>
          <p:cNvPr name="Freeform 4" id="4"/>
          <p:cNvSpPr/>
          <p:nvPr/>
        </p:nvSpPr>
        <p:spPr>
          <a:xfrm flipH="false" flipV="false" rot="0">
            <a:off x="10984697" y="3927166"/>
            <a:ext cx="5475496" cy="1964423"/>
          </a:xfrm>
          <a:custGeom>
            <a:avLst/>
            <a:gdLst/>
            <a:ahLst/>
            <a:cxnLst/>
            <a:rect r="r" b="b" t="t" l="l"/>
            <a:pathLst>
              <a:path h="1964423" w="5475496">
                <a:moveTo>
                  <a:pt x="0" y="0"/>
                </a:moveTo>
                <a:lnTo>
                  <a:pt x="5475496" y="0"/>
                </a:lnTo>
                <a:lnTo>
                  <a:pt x="5475496" y="1964423"/>
                </a:lnTo>
                <a:lnTo>
                  <a:pt x="0" y="1964423"/>
                </a:lnTo>
                <a:lnTo>
                  <a:pt x="0" y="0"/>
                </a:lnTo>
                <a:close/>
              </a:path>
            </a:pathLst>
          </a:custGeom>
          <a:blipFill>
            <a:blip r:embed="rId4"/>
            <a:stretch>
              <a:fillRect l="0" t="0" r="0" b="0"/>
            </a:stretch>
          </a:blipFill>
        </p:spPr>
      </p:sp>
      <p:sp>
        <p:nvSpPr>
          <p:cNvPr name="Freeform 5" id="5"/>
          <p:cNvSpPr/>
          <p:nvPr/>
        </p:nvSpPr>
        <p:spPr>
          <a:xfrm flipH="false" flipV="false" rot="0">
            <a:off x="8964934" y="6043989"/>
            <a:ext cx="9009547" cy="3747214"/>
          </a:xfrm>
          <a:custGeom>
            <a:avLst/>
            <a:gdLst/>
            <a:ahLst/>
            <a:cxnLst/>
            <a:rect r="r" b="b" t="t" l="l"/>
            <a:pathLst>
              <a:path h="3747214" w="9009547">
                <a:moveTo>
                  <a:pt x="0" y="0"/>
                </a:moveTo>
                <a:lnTo>
                  <a:pt x="9009548" y="0"/>
                </a:lnTo>
                <a:lnTo>
                  <a:pt x="9009548" y="3747214"/>
                </a:lnTo>
                <a:lnTo>
                  <a:pt x="0" y="3747214"/>
                </a:lnTo>
                <a:lnTo>
                  <a:pt x="0" y="0"/>
                </a:lnTo>
                <a:close/>
              </a:path>
            </a:pathLst>
          </a:custGeom>
          <a:blipFill>
            <a:blip r:embed="rId5"/>
            <a:stretch>
              <a:fillRect l="0" t="0" r="0" b="0"/>
            </a:stretch>
          </a:blipFill>
        </p:spPr>
      </p:sp>
      <p:sp>
        <p:nvSpPr>
          <p:cNvPr name="TextBox 6" id="6"/>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7" id="7"/>
          <p:cNvSpPr txBox="true"/>
          <p:nvPr/>
        </p:nvSpPr>
        <p:spPr>
          <a:xfrm rot="0">
            <a:off x="361296" y="2892656"/>
            <a:ext cx="8603638" cy="6858409"/>
          </a:xfrm>
          <a:prstGeom prst="rect">
            <a:avLst/>
          </a:prstGeom>
        </p:spPr>
        <p:txBody>
          <a:bodyPr anchor="t" rtlCol="false" tIns="0" lIns="0" bIns="0" rIns="0">
            <a:spAutoFit/>
          </a:bodyPr>
          <a:lstStyle/>
          <a:p>
            <a:pPr algn="l">
              <a:lnSpc>
                <a:spcPts val="2610"/>
              </a:lnSpc>
            </a:pPr>
            <a:r>
              <a:rPr lang="en-US" sz="1864">
                <a:solidFill>
                  <a:srgbClr val="000000"/>
                </a:solidFill>
                <a:latin typeface="Canva Sans"/>
                <a:ea typeface="Canva Sans"/>
                <a:cs typeface="Canva Sans"/>
                <a:sym typeface="Canva Sans"/>
              </a:rPr>
              <a:t> The Labor user(s) will press the drop dow</a:t>
            </a:r>
            <a:r>
              <a:rPr lang="en-US" sz="1864">
                <a:solidFill>
                  <a:srgbClr val="000000"/>
                </a:solidFill>
                <a:latin typeface="Canva Sans"/>
                <a:ea typeface="Canva Sans"/>
                <a:cs typeface="Canva Sans"/>
                <a:sym typeface="Canva Sans"/>
              </a:rPr>
              <a:t>n box to choose which Search through to use in uploading &amp; inquiries. The LS user(s) had an option to use Search Through: BY PERSON INVOLVED or BY PLANT LOCATION. Given next window is a sample display control information window.</a:t>
            </a:r>
          </a:p>
          <a:p>
            <a:pPr algn="l">
              <a:lnSpc>
                <a:spcPts val="2610"/>
              </a:lnSpc>
            </a:pPr>
          </a:p>
          <a:p>
            <a:pPr algn="l">
              <a:lnSpc>
                <a:spcPts val="2610"/>
              </a:lnSpc>
            </a:pPr>
            <a:r>
              <a:rPr lang="en-US" sz="1864">
                <a:solidFill>
                  <a:srgbClr val="000000"/>
                </a:solidFill>
                <a:latin typeface="Canva Sans"/>
                <a:ea typeface="Canva Sans"/>
                <a:cs typeface="Canva Sans"/>
                <a:sym typeface="Canva Sans"/>
              </a:rPr>
              <a:t> In searching through by person involved “Marcelo”, this will display all the person with subject above related. See the next display window:</a:t>
            </a:r>
          </a:p>
          <a:p>
            <a:pPr algn="l">
              <a:lnSpc>
                <a:spcPts val="2610"/>
              </a:lnSpc>
            </a:pPr>
          </a:p>
          <a:p>
            <a:pPr algn="l">
              <a:lnSpc>
                <a:spcPts val="2610"/>
              </a:lnSpc>
            </a:pPr>
          </a:p>
          <a:p>
            <a:pPr algn="l">
              <a:lnSpc>
                <a:spcPts val="2610"/>
              </a:lnSpc>
            </a:pPr>
            <a:r>
              <a:rPr lang="en-US" sz="1864">
                <a:solidFill>
                  <a:srgbClr val="000000"/>
                </a:solidFill>
                <a:latin typeface="Canva Sans"/>
                <a:ea typeface="Canva Sans"/>
                <a:cs typeface="Canva Sans"/>
                <a:sym typeface="Canva Sans"/>
              </a:rPr>
              <a:t> In this window, the user(s) are allowed to “UPLOAD IMAGE”.</a:t>
            </a:r>
          </a:p>
          <a:p>
            <a:pPr algn="l">
              <a:lnSpc>
                <a:spcPts val="2610"/>
              </a:lnSpc>
            </a:pPr>
          </a:p>
          <a:p>
            <a:pPr algn="l">
              <a:lnSpc>
                <a:spcPts val="2610"/>
              </a:lnSpc>
            </a:pPr>
            <a:r>
              <a:rPr lang="en-US" sz="1864">
                <a:solidFill>
                  <a:srgbClr val="000000"/>
                </a:solidFill>
                <a:latin typeface="Canva Sans"/>
                <a:ea typeface="Canva Sans"/>
                <a:cs typeface="Canva Sans"/>
                <a:sym typeface="Canva Sans"/>
              </a:rPr>
              <a:t> </a:t>
            </a:r>
          </a:p>
          <a:p>
            <a:pPr algn="l">
              <a:lnSpc>
                <a:spcPts val="2610"/>
              </a:lnSpc>
            </a:pPr>
            <a:r>
              <a:rPr lang="en-US" sz="1864">
                <a:solidFill>
                  <a:srgbClr val="000000"/>
                </a:solidFill>
                <a:latin typeface="Canva Sans"/>
                <a:ea typeface="Canva Sans"/>
                <a:cs typeface="Canva Sans"/>
                <a:sym typeface="Canva Sans"/>
              </a:rPr>
              <a:t> In uploading NTE or NOD, Ensure the PDF image filename matches the actual NTE NO. or NOD NO.. The control number displayed on the screen may not be the actual, correct NTE/NOD number. If the displayed number is incorrect, click on the upload button to edit and input the correct, accurate NTE or NOD as show below;</a:t>
            </a:r>
          </a:p>
          <a:p>
            <a:pPr algn="l">
              <a:lnSpc>
                <a:spcPts val="2610"/>
              </a:lnSpc>
            </a:pPr>
          </a:p>
          <a:p>
            <a:pPr algn="l">
              <a:lnSpc>
                <a:spcPts val="2610"/>
              </a:lnSpc>
            </a:pPr>
          </a:p>
          <a:p>
            <a:pPr algn="l">
              <a:lnSpc>
                <a:spcPts val="2610"/>
              </a:lnSpc>
            </a:pPr>
          </a:p>
          <a:p>
            <a:pPr algn="l">
              <a:lnSpc>
                <a:spcPts val="261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1720304" y="4798412"/>
            <a:ext cx="5045935" cy="2025358"/>
          </a:xfrm>
          <a:custGeom>
            <a:avLst/>
            <a:gdLst/>
            <a:ahLst/>
            <a:cxnLst/>
            <a:rect r="r" b="b" t="t" l="l"/>
            <a:pathLst>
              <a:path h="2025358" w="5045935">
                <a:moveTo>
                  <a:pt x="0" y="0"/>
                </a:moveTo>
                <a:lnTo>
                  <a:pt x="5045935" y="0"/>
                </a:lnTo>
                <a:lnTo>
                  <a:pt x="5045935" y="2025358"/>
                </a:lnTo>
                <a:lnTo>
                  <a:pt x="0" y="2025358"/>
                </a:lnTo>
                <a:lnTo>
                  <a:pt x="0" y="0"/>
                </a:lnTo>
                <a:close/>
              </a:path>
            </a:pathLst>
          </a:custGeom>
          <a:blipFill>
            <a:blip r:embed="rId3"/>
            <a:stretch>
              <a:fillRect l="0" t="0" r="0" b="0"/>
            </a:stretch>
          </a:blipFill>
        </p:spPr>
      </p:sp>
      <p:sp>
        <p:nvSpPr>
          <p:cNvPr name="Freeform 4" id="4"/>
          <p:cNvSpPr/>
          <p:nvPr/>
        </p:nvSpPr>
        <p:spPr>
          <a:xfrm flipH="false" flipV="false" rot="0">
            <a:off x="7798701" y="5143500"/>
            <a:ext cx="2762445" cy="1335182"/>
          </a:xfrm>
          <a:custGeom>
            <a:avLst/>
            <a:gdLst/>
            <a:ahLst/>
            <a:cxnLst/>
            <a:rect r="r" b="b" t="t" l="l"/>
            <a:pathLst>
              <a:path h="1335182" w="2762445">
                <a:moveTo>
                  <a:pt x="0" y="0"/>
                </a:moveTo>
                <a:lnTo>
                  <a:pt x="2762445" y="0"/>
                </a:lnTo>
                <a:lnTo>
                  <a:pt x="2762445" y="1335182"/>
                </a:lnTo>
                <a:lnTo>
                  <a:pt x="0" y="1335182"/>
                </a:lnTo>
                <a:lnTo>
                  <a:pt x="0" y="0"/>
                </a:lnTo>
                <a:close/>
              </a:path>
            </a:pathLst>
          </a:custGeom>
          <a:blipFill>
            <a:blip r:embed="rId4"/>
            <a:stretch>
              <a:fillRect l="0" t="0" r="0" b="0"/>
            </a:stretch>
          </a:blipFill>
        </p:spPr>
      </p:sp>
      <p:sp>
        <p:nvSpPr>
          <p:cNvPr name="Freeform 5" id="5"/>
          <p:cNvSpPr/>
          <p:nvPr/>
        </p:nvSpPr>
        <p:spPr>
          <a:xfrm flipH="false" flipV="false" rot="0">
            <a:off x="11593608" y="4759154"/>
            <a:ext cx="5665692" cy="2103873"/>
          </a:xfrm>
          <a:custGeom>
            <a:avLst/>
            <a:gdLst/>
            <a:ahLst/>
            <a:cxnLst/>
            <a:rect r="r" b="b" t="t" l="l"/>
            <a:pathLst>
              <a:path h="2103873" w="5665692">
                <a:moveTo>
                  <a:pt x="0" y="0"/>
                </a:moveTo>
                <a:lnTo>
                  <a:pt x="5665692" y="0"/>
                </a:lnTo>
                <a:lnTo>
                  <a:pt x="5665692" y="2103873"/>
                </a:lnTo>
                <a:lnTo>
                  <a:pt x="0" y="2103873"/>
                </a:lnTo>
                <a:lnTo>
                  <a:pt x="0" y="0"/>
                </a:lnTo>
                <a:close/>
              </a:path>
            </a:pathLst>
          </a:custGeom>
          <a:blipFill>
            <a:blip r:embed="rId5"/>
            <a:stretch>
              <a:fillRect l="0" t="0" r="0" b="0"/>
            </a:stretch>
          </a:blipFill>
        </p:spPr>
      </p:sp>
      <p:sp>
        <p:nvSpPr>
          <p:cNvPr name="Freeform 6" id="6"/>
          <p:cNvSpPr/>
          <p:nvPr/>
        </p:nvSpPr>
        <p:spPr>
          <a:xfrm flipH="false" flipV="false" rot="0">
            <a:off x="3714997" y="7890875"/>
            <a:ext cx="10858005" cy="1367425"/>
          </a:xfrm>
          <a:custGeom>
            <a:avLst/>
            <a:gdLst/>
            <a:ahLst/>
            <a:cxnLst/>
            <a:rect r="r" b="b" t="t" l="l"/>
            <a:pathLst>
              <a:path h="1367425" w="10858005">
                <a:moveTo>
                  <a:pt x="0" y="0"/>
                </a:moveTo>
                <a:lnTo>
                  <a:pt x="10858006" y="0"/>
                </a:lnTo>
                <a:lnTo>
                  <a:pt x="10858006" y="1367425"/>
                </a:lnTo>
                <a:lnTo>
                  <a:pt x="0" y="1367425"/>
                </a:lnTo>
                <a:lnTo>
                  <a:pt x="0" y="0"/>
                </a:lnTo>
                <a:close/>
              </a:path>
            </a:pathLst>
          </a:custGeom>
          <a:blipFill>
            <a:blip r:embed="rId6"/>
            <a:stretch>
              <a:fillRect l="0" t="0" r="0" b="0"/>
            </a:stretch>
          </a:blipFill>
        </p:spPr>
      </p:sp>
      <p:sp>
        <p:nvSpPr>
          <p:cNvPr name="TextBox 7" id="7"/>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8" id="8"/>
          <p:cNvSpPr txBox="true"/>
          <p:nvPr/>
        </p:nvSpPr>
        <p:spPr>
          <a:xfrm rot="0">
            <a:off x="1217071" y="3060567"/>
            <a:ext cx="16319159" cy="1943344"/>
          </a:xfrm>
          <a:prstGeom prst="rect">
            <a:avLst/>
          </a:prstGeom>
        </p:spPr>
        <p:txBody>
          <a:bodyPr anchor="t" rtlCol="false" tIns="0" lIns="0" bIns="0" rIns="0">
            <a:spAutoFit/>
          </a:bodyPr>
          <a:lstStyle/>
          <a:p>
            <a:pPr algn="ctr">
              <a:lnSpc>
                <a:spcPts val="3136"/>
              </a:lnSpc>
            </a:pPr>
            <a:r>
              <a:rPr lang="en-US" sz="2240">
                <a:solidFill>
                  <a:srgbClr val="000000"/>
                </a:solidFill>
                <a:latin typeface="Canva Sans"/>
                <a:ea typeface="Canva Sans"/>
                <a:cs typeface="Canva Sans"/>
                <a:sym typeface="Canva Sans"/>
              </a:rPr>
              <a:t> In uploading NTE or NOD, Ensure the PDF image file</a:t>
            </a:r>
            <a:r>
              <a:rPr lang="en-US" sz="2240">
                <a:solidFill>
                  <a:srgbClr val="000000"/>
                </a:solidFill>
                <a:latin typeface="Canva Sans"/>
                <a:ea typeface="Canva Sans"/>
                <a:cs typeface="Canva Sans"/>
                <a:sym typeface="Canva Sans"/>
              </a:rPr>
              <a:t>name matches the actual NTE NO. or NOD NO.. The control number displayed on the screen may not be the actual, correct NTE/NOD number. If the displayed number is incorrect, click on the upload button to edit and input the correct, accurate NTE or NOD as show below;</a:t>
            </a:r>
          </a:p>
          <a:p>
            <a:pPr algn="ctr">
              <a:lnSpc>
                <a:spcPts val="3136"/>
              </a:lnSpc>
            </a:pPr>
          </a:p>
          <a:p>
            <a:pPr algn="ctr">
              <a:lnSpc>
                <a:spcPts val="3136"/>
              </a:lnSpc>
            </a:pPr>
          </a:p>
        </p:txBody>
      </p:sp>
      <p:sp>
        <p:nvSpPr>
          <p:cNvPr name="TextBox 9" id="9"/>
          <p:cNvSpPr txBox="true"/>
          <p:nvPr/>
        </p:nvSpPr>
        <p:spPr>
          <a:xfrm rot="0">
            <a:off x="1593752" y="7199739"/>
            <a:ext cx="15301243" cy="1304602"/>
          </a:xfrm>
          <a:prstGeom prst="rect">
            <a:avLst/>
          </a:prstGeom>
        </p:spPr>
        <p:txBody>
          <a:bodyPr anchor="t" rtlCol="false" tIns="0" lIns="0" bIns="0" rIns="0">
            <a:spAutoFit/>
          </a:bodyPr>
          <a:lstStyle/>
          <a:p>
            <a:pPr algn="ctr">
              <a:lnSpc>
                <a:spcPts val="2639"/>
              </a:lnSpc>
            </a:pPr>
            <a:r>
              <a:rPr lang="en-US" sz="1885">
                <a:solidFill>
                  <a:srgbClr val="000000"/>
                </a:solidFill>
                <a:latin typeface="Canva Sans"/>
                <a:ea typeface="Canva Sans"/>
                <a:cs typeface="Canva Sans"/>
                <a:sym typeface="Canva Sans"/>
              </a:rPr>
              <a:t> Upon clicking upload, the system automatically</a:t>
            </a:r>
            <a:r>
              <a:rPr lang="en-US" sz="1885">
                <a:solidFill>
                  <a:srgbClr val="000000"/>
                </a:solidFill>
                <a:latin typeface="Canva Sans"/>
                <a:ea typeface="Canva Sans"/>
                <a:cs typeface="Canva Sans"/>
                <a:sym typeface="Canva Sans"/>
              </a:rPr>
              <a:t> attaches a Document into the corresponding control number as shown below; </a:t>
            </a:r>
          </a:p>
          <a:p>
            <a:pPr algn="ctr">
              <a:lnSpc>
                <a:spcPts val="2639"/>
              </a:lnSpc>
            </a:pPr>
          </a:p>
          <a:p>
            <a:pPr algn="ctr">
              <a:lnSpc>
                <a:spcPts val="2639"/>
              </a:lnSpc>
            </a:pPr>
          </a:p>
          <a:p>
            <a:pPr algn="ctr">
              <a:lnSpc>
                <a:spcPts val="2639"/>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9861809" y="3990068"/>
            <a:ext cx="7397491" cy="2306864"/>
          </a:xfrm>
          <a:custGeom>
            <a:avLst/>
            <a:gdLst/>
            <a:ahLst/>
            <a:cxnLst/>
            <a:rect r="r" b="b" t="t" l="l"/>
            <a:pathLst>
              <a:path h="2306864" w="7397491">
                <a:moveTo>
                  <a:pt x="0" y="0"/>
                </a:moveTo>
                <a:lnTo>
                  <a:pt x="7397491" y="0"/>
                </a:lnTo>
                <a:lnTo>
                  <a:pt x="7397491" y="2306864"/>
                </a:lnTo>
                <a:lnTo>
                  <a:pt x="0" y="2306864"/>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808665" y="4417765"/>
            <a:ext cx="8603638" cy="2612895"/>
          </a:xfrm>
          <a:prstGeom prst="rect">
            <a:avLst/>
          </a:prstGeom>
        </p:spPr>
        <p:txBody>
          <a:bodyPr anchor="t" rtlCol="false" tIns="0" lIns="0" bIns="0" rIns="0">
            <a:spAutoFit/>
          </a:bodyPr>
          <a:lstStyle/>
          <a:p>
            <a:pPr algn="l">
              <a:lnSpc>
                <a:spcPts val="2610"/>
              </a:lnSpc>
            </a:pPr>
            <a:r>
              <a:rPr lang="en-US" sz="1864">
                <a:solidFill>
                  <a:srgbClr val="000000"/>
                </a:solidFill>
                <a:latin typeface="Canva Sans"/>
                <a:ea typeface="Canva Sans"/>
                <a:cs typeface="Canva Sans"/>
                <a:sym typeface="Canva Sans"/>
              </a:rPr>
              <a:t> On sele</a:t>
            </a:r>
            <a:r>
              <a:rPr lang="en-US" sz="1864">
                <a:solidFill>
                  <a:srgbClr val="000000"/>
                </a:solidFill>
                <a:latin typeface="Canva Sans"/>
                <a:ea typeface="Canva Sans"/>
                <a:cs typeface="Canva Sans"/>
                <a:sym typeface="Canva Sans"/>
              </a:rPr>
              <a:t>cting the “ENCODED N.T.E.’S” option, the information window is displayed depends on the user access location. Given next window below is a sample display of the ENCODED N.T.E.’S  control information window.</a:t>
            </a:r>
          </a:p>
          <a:p>
            <a:pPr algn="l">
              <a:lnSpc>
                <a:spcPts val="2610"/>
              </a:lnSpc>
            </a:pPr>
          </a:p>
          <a:p>
            <a:pPr algn="l">
              <a:lnSpc>
                <a:spcPts val="2610"/>
              </a:lnSpc>
            </a:pPr>
          </a:p>
          <a:p>
            <a:pPr algn="l">
              <a:lnSpc>
                <a:spcPts val="2610"/>
              </a:lnSpc>
            </a:pPr>
          </a:p>
          <a:p>
            <a:pPr algn="l">
              <a:lnSpc>
                <a:spcPts val="2610"/>
              </a:lnSpc>
            </a:pPr>
          </a:p>
          <a:p>
            <a:pPr algn="l">
              <a:lnSpc>
                <a:spcPts val="2610"/>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9757034" y="3163009"/>
            <a:ext cx="6633535" cy="4320926"/>
          </a:xfrm>
          <a:custGeom>
            <a:avLst/>
            <a:gdLst/>
            <a:ahLst/>
            <a:cxnLst/>
            <a:rect r="r" b="b" t="t" l="l"/>
            <a:pathLst>
              <a:path h="4320926" w="6633535">
                <a:moveTo>
                  <a:pt x="0" y="0"/>
                </a:moveTo>
                <a:lnTo>
                  <a:pt x="6633535" y="0"/>
                </a:lnTo>
                <a:lnTo>
                  <a:pt x="6633535" y="4320926"/>
                </a:lnTo>
                <a:lnTo>
                  <a:pt x="0" y="4320926"/>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928281" y="4871040"/>
            <a:ext cx="8603638" cy="2612895"/>
          </a:xfrm>
          <a:prstGeom prst="rect">
            <a:avLst/>
          </a:prstGeom>
        </p:spPr>
        <p:txBody>
          <a:bodyPr anchor="t" rtlCol="false" tIns="0" lIns="0" bIns="0" rIns="0">
            <a:spAutoFit/>
          </a:bodyPr>
          <a:lstStyle/>
          <a:p>
            <a:pPr algn="l">
              <a:lnSpc>
                <a:spcPts val="2610"/>
              </a:lnSpc>
            </a:pPr>
            <a:r>
              <a:rPr lang="en-US" sz="1864">
                <a:solidFill>
                  <a:srgbClr val="000000"/>
                </a:solidFill>
                <a:latin typeface="Canva Sans"/>
                <a:ea typeface="Canva Sans"/>
                <a:cs typeface="Canva Sans"/>
                <a:sym typeface="Canva Sans"/>
              </a:rPr>
              <a:t> Cl</a:t>
            </a:r>
            <a:r>
              <a:rPr lang="en-US" sz="1864">
                <a:solidFill>
                  <a:srgbClr val="000000"/>
                </a:solidFill>
                <a:latin typeface="Canva Sans"/>
                <a:ea typeface="Canva Sans"/>
                <a:cs typeface="Canva Sans"/>
                <a:sym typeface="Canva Sans"/>
              </a:rPr>
              <a:t>ick the total count display per location if the user(s) want to display the encoded NTE’s as show below;</a:t>
            </a:r>
          </a:p>
          <a:p>
            <a:pPr algn="l">
              <a:lnSpc>
                <a:spcPts val="2610"/>
              </a:lnSpc>
            </a:pPr>
          </a:p>
          <a:p>
            <a:pPr algn="l">
              <a:lnSpc>
                <a:spcPts val="2610"/>
              </a:lnSpc>
            </a:pPr>
          </a:p>
          <a:p>
            <a:pPr algn="l">
              <a:lnSpc>
                <a:spcPts val="2610"/>
              </a:lnSpc>
            </a:pPr>
          </a:p>
          <a:p>
            <a:pPr algn="l">
              <a:lnSpc>
                <a:spcPts val="2610"/>
              </a:lnSpc>
            </a:pPr>
          </a:p>
          <a:p>
            <a:pPr algn="l">
              <a:lnSpc>
                <a:spcPts val="2610"/>
              </a:lnSpc>
            </a:pPr>
          </a:p>
          <a:p>
            <a:pPr algn="l">
              <a:lnSpc>
                <a:spcPts val="2610"/>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8634224" y="4142350"/>
            <a:ext cx="9253626" cy="1706441"/>
          </a:xfrm>
          <a:custGeom>
            <a:avLst/>
            <a:gdLst/>
            <a:ahLst/>
            <a:cxnLst/>
            <a:rect r="r" b="b" t="t" l="l"/>
            <a:pathLst>
              <a:path h="1706441" w="9253626">
                <a:moveTo>
                  <a:pt x="0" y="0"/>
                </a:moveTo>
                <a:lnTo>
                  <a:pt x="9253626" y="0"/>
                </a:lnTo>
                <a:lnTo>
                  <a:pt x="9253626" y="1706440"/>
                </a:lnTo>
                <a:lnTo>
                  <a:pt x="0" y="1706440"/>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718953" y="2637757"/>
            <a:ext cx="7317189" cy="8991331"/>
          </a:xfrm>
          <a:prstGeom prst="rect">
            <a:avLst/>
          </a:prstGeom>
        </p:spPr>
        <p:txBody>
          <a:bodyPr anchor="t" rtlCol="false" tIns="0" lIns="0" bIns="0" rIns="0">
            <a:spAutoFit/>
          </a:bodyPr>
          <a:lstStyle/>
          <a:p>
            <a:pPr algn="l">
              <a:lnSpc>
                <a:spcPts val="2639"/>
              </a:lnSpc>
            </a:pPr>
            <a:r>
              <a:rPr lang="en-US" sz="1885">
                <a:solidFill>
                  <a:srgbClr val="000000"/>
                </a:solidFill>
                <a:latin typeface="Canva Sans"/>
                <a:ea typeface="Canva Sans"/>
                <a:cs typeface="Canva Sans"/>
                <a:sym typeface="Canva Sans"/>
              </a:rPr>
              <a:t> Th</a:t>
            </a:r>
            <a:r>
              <a:rPr lang="en-US" sz="1885">
                <a:solidFill>
                  <a:srgbClr val="000000"/>
                </a:solidFill>
                <a:latin typeface="Canva Sans"/>
                <a:ea typeface="Canva Sans"/>
                <a:cs typeface="Canva Sans"/>
                <a:sym typeface="Canva Sans"/>
              </a:rPr>
              <a:t>is screen show has the option of the following listed below;</a:t>
            </a:r>
          </a:p>
          <a:p>
            <a:pPr algn="l">
              <a:lnSpc>
                <a:spcPts val="2639"/>
              </a:lnSpc>
            </a:pPr>
            <a:r>
              <a:rPr lang="en-US" sz="1885">
                <a:solidFill>
                  <a:srgbClr val="000000"/>
                </a:solidFill>
                <a:latin typeface="Canva Sans"/>
                <a:ea typeface="Canva Sans"/>
                <a:cs typeface="Canva Sans"/>
                <a:sym typeface="Canva Sans"/>
              </a:rPr>
              <a:t> </a:t>
            </a:r>
          </a:p>
          <a:p>
            <a:pPr algn="l">
              <a:lnSpc>
                <a:spcPts val="2639"/>
              </a:lnSpc>
            </a:pPr>
            <a:r>
              <a:rPr lang="en-US" sz="1885">
                <a:solidFill>
                  <a:srgbClr val="000000"/>
                </a:solidFill>
                <a:latin typeface="Canva Sans"/>
                <a:ea typeface="Canva Sans"/>
                <a:cs typeface="Canva Sans"/>
                <a:sym typeface="Canva Sans"/>
              </a:rPr>
              <a:t> 1. UPLOAD IMAGE = Allowing user(s) to upload, review, and re-upload PDF image files, especially when files are missing, illegible, or insufficient.</a:t>
            </a:r>
          </a:p>
          <a:p>
            <a:pPr algn="l">
              <a:lnSpc>
                <a:spcPts val="2639"/>
              </a:lnSpc>
            </a:pPr>
          </a:p>
          <a:p>
            <a:pPr algn="l">
              <a:lnSpc>
                <a:spcPts val="2639"/>
              </a:lnSpc>
            </a:pPr>
          </a:p>
          <a:p>
            <a:pPr algn="l">
              <a:lnSpc>
                <a:spcPts val="2639"/>
              </a:lnSpc>
            </a:pPr>
            <a:r>
              <a:rPr lang="en-US" sz="1885">
                <a:solidFill>
                  <a:srgbClr val="000000"/>
                </a:solidFill>
                <a:latin typeface="Canva Sans"/>
                <a:ea typeface="Canva Sans"/>
                <a:cs typeface="Canva Sans"/>
                <a:sym typeface="Canva Sans"/>
              </a:rPr>
              <a:t> 2. UPDATE REMARKS = Applicable to shareable cases. In “Remarks” field, type the word “Share or Shareable”, if a case is classified as involving shareable charges , and it is assigned to a specific Labor Associate handling such cases, the entire case, including its documentation and resolution, will be managed by that designated personnel.</a:t>
            </a:r>
          </a:p>
          <a:p>
            <a:pPr algn="l">
              <a:lnSpc>
                <a:spcPts val="2639"/>
              </a:lnSpc>
            </a:pPr>
          </a:p>
          <a:p>
            <a:pPr algn="l">
              <a:lnSpc>
                <a:spcPts val="2639"/>
              </a:lnSpc>
            </a:pPr>
          </a:p>
          <a:p>
            <a:pPr algn="l">
              <a:lnSpc>
                <a:spcPts val="2639"/>
              </a:lnSpc>
            </a:pPr>
          </a:p>
          <a:p>
            <a:pPr algn="l">
              <a:lnSpc>
                <a:spcPts val="2639"/>
              </a:lnSpc>
            </a:pPr>
            <a:r>
              <a:rPr lang="en-US" sz="1885">
                <a:solidFill>
                  <a:srgbClr val="000000"/>
                </a:solidFill>
                <a:latin typeface="Canva Sans"/>
                <a:ea typeface="Canva Sans"/>
                <a:cs typeface="Canva Sans"/>
                <a:sym typeface="Canva Sans"/>
              </a:rPr>
              <a:t> 3. Delete = Allowing authorized user(s) to delete cases—specifically restricting them to deleting only cases they own or created—is a best practice for maintaining data integrity and security.</a:t>
            </a:r>
          </a:p>
          <a:p>
            <a:pPr algn="l">
              <a:lnSpc>
                <a:spcPts val="2639"/>
              </a:lnSpc>
            </a:pPr>
          </a:p>
          <a:p>
            <a:pPr algn="l">
              <a:lnSpc>
                <a:spcPts val="2639"/>
              </a:lnSpc>
            </a:pPr>
          </a:p>
          <a:p>
            <a:pPr algn="l">
              <a:lnSpc>
                <a:spcPts val="2639"/>
              </a:lnSpc>
            </a:pPr>
          </a:p>
          <a:p>
            <a:pPr algn="l">
              <a:lnSpc>
                <a:spcPts val="2639"/>
              </a:lnSpc>
            </a:pPr>
          </a:p>
          <a:p>
            <a:pPr algn="l">
              <a:lnSpc>
                <a:spcPts val="2639"/>
              </a:lnSpc>
            </a:pPr>
          </a:p>
          <a:p>
            <a:pPr algn="l">
              <a:lnSpc>
                <a:spcPts val="2639"/>
              </a:lnSpc>
            </a:pPr>
          </a:p>
          <a:p>
            <a:pPr algn="l">
              <a:lnSpc>
                <a:spcPts val="2639"/>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7961430" y="2623140"/>
            <a:ext cx="9559086" cy="5993099"/>
          </a:xfrm>
          <a:custGeom>
            <a:avLst/>
            <a:gdLst/>
            <a:ahLst/>
            <a:cxnLst/>
            <a:rect r="r" b="b" t="t" l="l"/>
            <a:pathLst>
              <a:path h="5993099" w="9559086">
                <a:moveTo>
                  <a:pt x="0" y="0"/>
                </a:moveTo>
                <a:lnTo>
                  <a:pt x="9559086" y="0"/>
                </a:lnTo>
                <a:lnTo>
                  <a:pt x="9559086" y="5993099"/>
                </a:lnTo>
                <a:lnTo>
                  <a:pt x="0" y="5993099"/>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210583" y="3131175"/>
            <a:ext cx="7317189" cy="5657581"/>
          </a:xfrm>
          <a:prstGeom prst="rect">
            <a:avLst/>
          </a:prstGeom>
        </p:spPr>
        <p:txBody>
          <a:bodyPr anchor="t" rtlCol="false" tIns="0" lIns="0" bIns="0" rIns="0">
            <a:spAutoFit/>
          </a:bodyPr>
          <a:lstStyle/>
          <a:p>
            <a:pPr algn="l">
              <a:lnSpc>
                <a:spcPts val="2639"/>
              </a:lnSpc>
            </a:pPr>
            <a:r>
              <a:rPr lang="en-US" sz="1885">
                <a:solidFill>
                  <a:srgbClr val="000000"/>
                </a:solidFill>
                <a:latin typeface="Canva Sans"/>
                <a:ea typeface="Canva Sans"/>
                <a:cs typeface="Canva Sans"/>
                <a:sym typeface="Canva Sans"/>
              </a:rPr>
              <a:t>Once you succeed in uploading your NTE for review. It will appear in your assigned Labor Associate’s dashboard for TOP SHEET. </a:t>
            </a:r>
          </a:p>
          <a:p>
            <a:pPr algn="l">
              <a:lnSpc>
                <a:spcPts val="2639"/>
              </a:lnSpc>
            </a:pPr>
          </a:p>
          <a:p>
            <a:pPr algn="l">
              <a:lnSpc>
                <a:spcPts val="2639"/>
              </a:lnSpc>
            </a:pPr>
          </a:p>
          <a:p>
            <a:pPr algn="l">
              <a:lnSpc>
                <a:spcPts val="2639"/>
              </a:lnSpc>
            </a:pPr>
            <a:r>
              <a:rPr lang="en-US" sz="1885">
                <a:solidFill>
                  <a:srgbClr val="000000"/>
                </a:solidFill>
                <a:latin typeface="Canva Sans"/>
                <a:ea typeface="Canva Sans"/>
                <a:cs typeface="Canva Sans"/>
                <a:sym typeface="Canva Sans"/>
              </a:rPr>
              <a:t>However, if the Labor Associate finds that there is a concern or error in your case for review, it will be transferred to the Incomplete NTE section for your checking and remarks. </a:t>
            </a:r>
          </a:p>
          <a:p>
            <a:pPr algn="l">
              <a:lnSpc>
                <a:spcPts val="2639"/>
              </a:lnSpc>
            </a:pPr>
          </a:p>
          <a:p>
            <a:pPr algn="l">
              <a:lnSpc>
                <a:spcPts val="2639"/>
              </a:lnSpc>
            </a:pPr>
            <a:r>
              <a:rPr lang="en-US" sz="1885">
                <a:solidFill>
                  <a:srgbClr val="000000"/>
                </a:solidFill>
                <a:latin typeface="Canva Sans"/>
                <a:ea typeface="Canva Sans"/>
                <a:cs typeface="Canva Sans"/>
                <a:sym typeface="Canva Sans"/>
              </a:rPr>
              <a:t>Once you corrected the concer, you may transfer the case from Incomplete to For review at once. </a:t>
            </a:r>
          </a:p>
          <a:p>
            <a:pPr algn="l">
              <a:lnSpc>
                <a:spcPts val="2639"/>
              </a:lnSpc>
            </a:pPr>
          </a:p>
          <a:p>
            <a:pPr algn="l">
              <a:lnSpc>
                <a:spcPts val="2639"/>
              </a:lnSpc>
            </a:pPr>
          </a:p>
          <a:p>
            <a:pPr algn="l">
              <a:lnSpc>
                <a:spcPts val="2639"/>
              </a:lnSpc>
            </a:pPr>
          </a:p>
          <a:p>
            <a:pPr algn="l">
              <a:lnSpc>
                <a:spcPts val="2639"/>
              </a:lnSpc>
            </a:pPr>
          </a:p>
          <a:p>
            <a:pPr algn="l">
              <a:lnSpc>
                <a:spcPts val="2639"/>
              </a:lnSpc>
            </a:pPr>
          </a:p>
          <a:p>
            <a:pPr algn="l">
              <a:lnSpc>
                <a:spcPts val="2639"/>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1296" y="131577"/>
            <a:ext cx="2718017" cy="2718017"/>
          </a:xfrm>
          <a:custGeom>
            <a:avLst/>
            <a:gdLst/>
            <a:ahLst/>
            <a:cxnLst/>
            <a:rect r="r" b="b" t="t" l="l"/>
            <a:pathLst>
              <a:path h="2718017" w="2718017">
                <a:moveTo>
                  <a:pt x="0" y="0"/>
                </a:moveTo>
                <a:lnTo>
                  <a:pt x="2718017" y="0"/>
                </a:lnTo>
                <a:lnTo>
                  <a:pt x="2718017" y="2718016"/>
                </a:lnTo>
                <a:lnTo>
                  <a:pt x="0" y="2718016"/>
                </a:lnTo>
                <a:lnTo>
                  <a:pt x="0" y="0"/>
                </a:lnTo>
                <a:close/>
              </a:path>
            </a:pathLst>
          </a:custGeom>
          <a:blipFill>
            <a:blip r:embed="rId2">
              <a:alphaModFix amt="30000"/>
            </a:blip>
            <a:stretch>
              <a:fillRect l="0" t="0" r="0" b="0"/>
            </a:stretch>
          </a:blipFill>
        </p:spPr>
      </p:sp>
      <p:sp>
        <p:nvSpPr>
          <p:cNvPr name="Freeform 3" id="3"/>
          <p:cNvSpPr/>
          <p:nvPr/>
        </p:nvSpPr>
        <p:spPr>
          <a:xfrm flipH="false" flipV="false" rot="0">
            <a:off x="7924433" y="3566506"/>
            <a:ext cx="9882680" cy="4235434"/>
          </a:xfrm>
          <a:custGeom>
            <a:avLst/>
            <a:gdLst/>
            <a:ahLst/>
            <a:cxnLst/>
            <a:rect r="r" b="b" t="t" l="l"/>
            <a:pathLst>
              <a:path h="4235434" w="9882680">
                <a:moveTo>
                  <a:pt x="0" y="0"/>
                </a:moveTo>
                <a:lnTo>
                  <a:pt x="9882680" y="0"/>
                </a:lnTo>
                <a:lnTo>
                  <a:pt x="9882680" y="4235434"/>
                </a:lnTo>
                <a:lnTo>
                  <a:pt x="0" y="4235434"/>
                </a:lnTo>
                <a:lnTo>
                  <a:pt x="0" y="0"/>
                </a:lnTo>
                <a:close/>
              </a:path>
            </a:pathLst>
          </a:custGeom>
          <a:blipFill>
            <a:blip r:embed="rId3"/>
            <a:stretch>
              <a:fillRect l="0" t="0" r="0" b="0"/>
            </a:stretch>
          </a:blipFill>
        </p:spPr>
      </p:sp>
      <p:sp>
        <p:nvSpPr>
          <p:cNvPr name="TextBox 4" id="4"/>
          <p:cNvSpPr txBox="true"/>
          <p:nvPr/>
        </p:nvSpPr>
        <p:spPr>
          <a:xfrm rot="0">
            <a:off x="1217071" y="952500"/>
            <a:ext cx="12145749" cy="707267"/>
          </a:xfrm>
          <a:prstGeom prst="rect">
            <a:avLst/>
          </a:prstGeom>
        </p:spPr>
        <p:txBody>
          <a:bodyPr anchor="t" rtlCol="false" tIns="0" lIns="0" bIns="0" rIns="0">
            <a:spAutoFit/>
          </a:bodyPr>
          <a:lstStyle/>
          <a:p>
            <a:pPr algn="ctr">
              <a:lnSpc>
                <a:spcPts val="5826"/>
              </a:lnSpc>
            </a:pPr>
            <a:r>
              <a:rPr lang="en-US" sz="4161" b="true">
                <a:solidFill>
                  <a:srgbClr val="000000"/>
                </a:solidFill>
                <a:latin typeface="Canva Sans Bold"/>
                <a:ea typeface="Canva Sans Bold"/>
                <a:cs typeface="Canva Sans Bold"/>
                <a:sym typeface="Canva Sans Bold"/>
              </a:rPr>
              <a:t>LABOR SYSTEM -HR USER GUIDE</a:t>
            </a:r>
          </a:p>
        </p:txBody>
      </p:sp>
      <p:sp>
        <p:nvSpPr>
          <p:cNvPr name="TextBox 5" id="5"/>
          <p:cNvSpPr txBox="true"/>
          <p:nvPr/>
        </p:nvSpPr>
        <p:spPr>
          <a:xfrm rot="0">
            <a:off x="210583" y="3131175"/>
            <a:ext cx="7317189" cy="6991081"/>
          </a:xfrm>
          <a:prstGeom prst="rect">
            <a:avLst/>
          </a:prstGeom>
        </p:spPr>
        <p:txBody>
          <a:bodyPr anchor="t" rtlCol="false" tIns="0" lIns="0" bIns="0" rIns="0">
            <a:spAutoFit/>
          </a:bodyPr>
          <a:lstStyle/>
          <a:p>
            <a:pPr algn="l">
              <a:lnSpc>
                <a:spcPts val="2639"/>
              </a:lnSpc>
            </a:pPr>
            <a:r>
              <a:rPr lang="en-US" sz="1885">
                <a:solidFill>
                  <a:srgbClr val="000000"/>
                </a:solidFill>
                <a:latin typeface="Canva Sans"/>
                <a:ea typeface="Canva Sans"/>
                <a:cs typeface="Canva Sans"/>
                <a:sym typeface="Canva Sans"/>
              </a:rPr>
              <a:t>Once your assigned labor completed the review. You will receive an email of APPROVED SANCTION as basis of your Notice of Decision Draft. </a:t>
            </a:r>
          </a:p>
          <a:p>
            <a:pPr algn="l">
              <a:lnSpc>
                <a:spcPts val="2639"/>
              </a:lnSpc>
            </a:pPr>
          </a:p>
          <a:p>
            <a:pPr algn="l">
              <a:lnSpc>
                <a:spcPts val="2639"/>
              </a:lnSpc>
            </a:pPr>
          </a:p>
          <a:p>
            <a:pPr algn="l">
              <a:lnSpc>
                <a:spcPts val="2639"/>
              </a:lnSpc>
            </a:pPr>
            <a:r>
              <a:rPr lang="en-US" sz="1885">
                <a:solidFill>
                  <a:srgbClr val="000000"/>
                </a:solidFill>
                <a:latin typeface="Canva Sans"/>
                <a:ea typeface="Canva Sans"/>
                <a:cs typeface="Canva Sans"/>
                <a:sym typeface="Canva Sans"/>
              </a:rPr>
              <a:t>Just email the Notice of Decision Drafts in the same thread of  approved sanction for the final review of Labor Associates. </a:t>
            </a:r>
          </a:p>
          <a:p>
            <a:pPr algn="l">
              <a:lnSpc>
                <a:spcPts val="2639"/>
              </a:lnSpc>
            </a:pPr>
          </a:p>
          <a:p>
            <a:pPr algn="l">
              <a:lnSpc>
                <a:spcPts val="2639"/>
              </a:lnSpc>
            </a:pPr>
          </a:p>
          <a:p>
            <a:pPr algn="l">
              <a:lnSpc>
                <a:spcPts val="2639"/>
              </a:lnSpc>
            </a:pPr>
            <a:r>
              <a:rPr lang="en-US" sz="1885">
                <a:solidFill>
                  <a:srgbClr val="000000"/>
                </a:solidFill>
                <a:latin typeface="Canva Sans"/>
                <a:ea typeface="Canva Sans"/>
                <a:cs typeface="Canva Sans"/>
                <a:sym typeface="Canva Sans"/>
              </a:rPr>
              <a:t>Once done, you will receive the NOD for serving via email.</a:t>
            </a:r>
          </a:p>
          <a:p>
            <a:pPr algn="l">
              <a:lnSpc>
                <a:spcPts val="2639"/>
              </a:lnSpc>
            </a:pPr>
          </a:p>
          <a:p>
            <a:pPr algn="l">
              <a:lnSpc>
                <a:spcPts val="2639"/>
              </a:lnSpc>
            </a:pPr>
            <a:r>
              <a:rPr lang="en-US" sz="1885">
                <a:solidFill>
                  <a:srgbClr val="000000"/>
                </a:solidFill>
                <a:latin typeface="Canva Sans"/>
                <a:ea typeface="Canva Sans"/>
                <a:cs typeface="Canva Sans"/>
                <a:sym typeface="Canva Sans"/>
              </a:rPr>
              <a:t>Once served, you may now proceed with uploading the received notice of decision to finally close the case in our labor system. </a:t>
            </a:r>
          </a:p>
          <a:p>
            <a:pPr algn="l">
              <a:lnSpc>
                <a:spcPts val="2639"/>
              </a:lnSpc>
            </a:pPr>
          </a:p>
          <a:p>
            <a:pPr algn="l">
              <a:lnSpc>
                <a:spcPts val="2639"/>
              </a:lnSpc>
            </a:pPr>
          </a:p>
          <a:p>
            <a:pPr algn="l">
              <a:lnSpc>
                <a:spcPts val="2639"/>
              </a:lnSpc>
            </a:pPr>
          </a:p>
          <a:p>
            <a:pPr algn="l">
              <a:lnSpc>
                <a:spcPts val="2639"/>
              </a:lnSpc>
            </a:pPr>
          </a:p>
          <a:p>
            <a:pPr algn="l">
              <a:lnSpc>
                <a:spcPts val="2639"/>
              </a:lnSpc>
            </a:pPr>
          </a:p>
          <a:p>
            <a:pPr algn="l">
              <a:lnSpc>
                <a:spcPts val="2639"/>
              </a:lnSpc>
            </a:pPr>
          </a:p>
          <a:p>
            <a:pPr algn="l">
              <a:lnSpc>
                <a:spcPts val="263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DAHN2_OGZyo</dc:identifier>
  <dcterms:modified xsi:type="dcterms:W3CDTF">2011-08-01T06:04:30Z</dcterms:modified>
  <cp:revision>1</cp:revision>
  <dc:title>Add a heading</dc:title>
</cp:coreProperties>
</file>